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sldIdLst>
    <p:sldId id="325" r:id="rId5"/>
    <p:sldId id="327" r:id="rId6"/>
    <p:sldId id="328" r:id="rId7"/>
    <p:sldId id="329" r:id="rId8"/>
    <p:sldId id="33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650E8C-2689-4B15-B826-80064E9C0C1C}" type="datetimeFigureOut">
              <a:rPr lang="en-US" smtClean="0"/>
              <a:t>2/10/2021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4154B-F4A3-483A-917E-306EE56506C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243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B8A62-DCE9-4436-9813-08E79A925A23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E7F13-71B8-4E89-9805-DA65EBFE4E21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4F798-4536-418F-AF46-E7615AACEFFE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916B1-B68C-4957-AE0B-93441D9E3D2F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4BFA5-A92D-41C0-B87E-588E162B4D01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BA82-64E2-4933-AD0E-2A0A12EEC9DB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3C782-30F3-4353-A7EC-A4019AF6CF86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C2840-3F9A-41D5-88D3-AF4A12202226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9BF7-07DF-409E-B752-2C7FF3C69342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78DD4-B65A-4D2E-BBD5-ED45F05FDBDE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24808-1E67-42D6-909C-FFD2C25166CD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0FC86-635A-4D7D-B975-7D2311E38442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C6A-45FD-4202-953C-8BAC2B3505A4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1E0CF-6B8F-49E5-98A1-A47C358284A1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5BE61-E0C4-4540-89B0-D647AC89119E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BBA7-94F5-4632-977F-A069F5B4DE45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2D190-7243-461F-A783-93D8A78C031A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FA94DED7-0A28-4AD9-8747-E9411322501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6F175609-91A3-416E-BC3D-7548FDE0291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A3B0D54-9DF0-4FF8-A0AA-B4234DF358E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5E423F-7192-4CEF-A3DE-67A5D8896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279" y="1795849"/>
            <a:ext cx="3778870" cy="3114818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FEFFFF"/>
                </a:solidFill>
              </a:rPr>
              <a:t>Tyro Data Eliding(Obfuscation)</a:t>
            </a:r>
            <a:endParaRPr lang="en-US" sz="2800" dirty="0">
              <a:solidFill>
                <a:srgbClr val="FEFFFF"/>
              </a:solidFill>
            </a:endParaRPr>
          </a:p>
        </p:txBody>
      </p:sp>
      <p:pic>
        <p:nvPicPr>
          <p:cNvPr id="7" name="Picture 6" descr="A close up of abstract drawing of downtown buildings">
            <a:extLst>
              <a:ext uri="{FF2B5EF4-FFF2-40B4-BE49-F238E27FC236}">
                <a16:creationId xmlns:a16="http://schemas.microsoft.com/office/drawing/2014/main" id="{9E8E76DD-36CE-456F-AE4B-0CA05DD4A0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82" t="24102" r="20509"/>
          <a:stretch/>
        </p:blipFill>
        <p:spPr>
          <a:xfrm>
            <a:off x="4639732" y="10"/>
            <a:ext cx="7552267" cy="6857990"/>
          </a:xfrm>
          <a:prstGeom prst="rect">
            <a:avLst/>
          </a:prstGeom>
        </p:spPr>
      </p:pic>
      <p:sp>
        <p:nvSpPr>
          <p:cNvPr id="69" name="Freeform 5">
            <a:extLst>
              <a:ext uri="{FF2B5EF4-FFF2-40B4-BE49-F238E27FC236}">
                <a16:creationId xmlns:a16="http://schemas.microsoft.com/office/drawing/2014/main" id="{64D236DE-BD07-488F-B236-DDEEFFF720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F4C5B9-7CE7-4198-A777-E8552CCFF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3778870" cy="544260"/>
          </a:xfrm>
        </p:spPr>
        <p:txBody>
          <a:bodyPr anchor="ctr">
            <a:normAutofit/>
          </a:bodyPr>
          <a:lstStyle/>
          <a:p>
            <a:r>
              <a:rPr lang="en-US" sz="1600" dirty="0">
                <a:solidFill>
                  <a:srgbClr val="FEFFFF"/>
                </a:solidFill>
              </a:rPr>
              <a:t>using MySQL triggers</a:t>
            </a:r>
          </a:p>
        </p:txBody>
      </p:sp>
    </p:spTree>
    <p:extLst>
      <p:ext uri="{BB962C8B-B14F-4D97-AF65-F5344CB8AC3E}">
        <p14:creationId xmlns:p14="http://schemas.microsoft.com/office/powerpoint/2010/main" val="1139014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Basic Data Flow</a:t>
            </a:r>
            <a:endParaRPr lang="en-AU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382" y="1413164"/>
            <a:ext cx="4553527" cy="5190836"/>
          </a:xfrm>
        </p:spPr>
      </p:pic>
      <p:sp>
        <p:nvSpPr>
          <p:cNvPr id="6" name="Oval 5"/>
          <p:cNvSpPr/>
          <p:nvPr/>
        </p:nvSpPr>
        <p:spPr>
          <a:xfrm>
            <a:off x="2313709" y="1317578"/>
            <a:ext cx="1403927" cy="711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Less Elided</a:t>
            </a:r>
            <a:endParaRPr lang="en-AU" dirty="0"/>
          </a:p>
        </p:txBody>
      </p:sp>
      <p:sp>
        <p:nvSpPr>
          <p:cNvPr id="7" name="Oval 6"/>
          <p:cNvSpPr/>
          <p:nvPr/>
        </p:nvSpPr>
        <p:spPr>
          <a:xfrm>
            <a:off x="2313709" y="3471261"/>
            <a:ext cx="1403927" cy="711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More Eliding</a:t>
            </a:r>
            <a:endParaRPr lang="en-AU" dirty="0"/>
          </a:p>
        </p:txBody>
      </p:sp>
      <p:cxnSp>
        <p:nvCxnSpPr>
          <p:cNvPr id="13" name="Curved Connector 12"/>
          <p:cNvCxnSpPr>
            <a:stCxn id="6" idx="6"/>
          </p:cNvCxnSpPr>
          <p:nvPr/>
        </p:nvCxnSpPr>
        <p:spPr>
          <a:xfrm>
            <a:off x="3717636" y="1673178"/>
            <a:ext cx="1330036" cy="1058390"/>
          </a:xfrm>
          <a:prstGeom prst="curvedConnector3">
            <a:avLst>
              <a:gd name="adj1" fmla="val 715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7" idx="6"/>
          </p:cNvCxnSpPr>
          <p:nvPr/>
        </p:nvCxnSpPr>
        <p:spPr>
          <a:xfrm flipV="1">
            <a:off x="3717636" y="2768471"/>
            <a:ext cx="540328" cy="105839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637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Important things to note about MySQL triggers 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2650836"/>
            <a:ext cx="9408824" cy="3269673"/>
          </a:xfrm>
        </p:spPr>
        <p:txBody>
          <a:bodyPr/>
          <a:lstStyle/>
          <a:p>
            <a:r>
              <a:rPr lang="en-AU" dirty="0" smtClean="0">
                <a:latin typeface="Bookman Old Style" panose="02050604050505020204" pitchFamily="18" charset="0"/>
              </a:rPr>
              <a:t>The </a:t>
            </a:r>
            <a:r>
              <a:rPr lang="en-AU" i="1" dirty="0" smtClean="0">
                <a:latin typeface="Bookman Old Style" panose="02050604050505020204" pitchFamily="18" charset="0"/>
              </a:rPr>
              <a:t>Create Trigger </a:t>
            </a:r>
            <a:r>
              <a:rPr lang="en-AU" dirty="0" smtClean="0">
                <a:latin typeface="Bookman Old Style" panose="02050604050505020204" pitchFamily="18" charset="0"/>
              </a:rPr>
              <a:t>is replicated over to it’s slave.</a:t>
            </a:r>
          </a:p>
          <a:p>
            <a:r>
              <a:rPr lang="en-AU" dirty="0" smtClean="0">
                <a:latin typeface="Bookman Old Style" panose="02050604050505020204" pitchFamily="18" charset="0"/>
              </a:rPr>
              <a:t>For Statement-based binary log format;</a:t>
            </a:r>
          </a:p>
          <a:p>
            <a:pPr lvl="1"/>
            <a:r>
              <a:rPr lang="en-AU" dirty="0" smtClean="0">
                <a:latin typeface="Bookman Old Style" panose="02050604050505020204" pitchFamily="18" charset="0"/>
              </a:rPr>
              <a:t>Trigger needs to be present on both Master and Slave.</a:t>
            </a:r>
          </a:p>
          <a:p>
            <a:pPr lvl="1"/>
            <a:r>
              <a:rPr lang="en-AU" dirty="0" smtClean="0">
                <a:latin typeface="Bookman Old Style" panose="02050604050505020204" pitchFamily="18" charset="0"/>
              </a:rPr>
              <a:t>The trigger on the slave is invoked. </a:t>
            </a:r>
          </a:p>
          <a:p>
            <a:r>
              <a:rPr lang="en-AU" dirty="0" smtClean="0">
                <a:latin typeface="Bookman Old Style" panose="02050604050505020204" pitchFamily="18" charset="0"/>
              </a:rPr>
              <a:t>For Row-based binary log format;</a:t>
            </a:r>
          </a:p>
          <a:p>
            <a:pPr lvl="1"/>
            <a:r>
              <a:rPr lang="en-AU" dirty="0" smtClean="0">
                <a:latin typeface="Bookman Old Style" panose="02050604050505020204" pitchFamily="18" charset="0"/>
              </a:rPr>
              <a:t>Trigger only needs to be present on the Master.</a:t>
            </a:r>
          </a:p>
          <a:p>
            <a:pPr lvl="1"/>
            <a:r>
              <a:rPr lang="en-AU" dirty="0" smtClean="0">
                <a:latin typeface="Bookman Old Style" panose="02050604050505020204" pitchFamily="18" charset="0"/>
              </a:rPr>
              <a:t>The data updated by the trigger is replicated ove</a:t>
            </a:r>
            <a:r>
              <a:rPr lang="en-AU" dirty="0" smtClean="0">
                <a:latin typeface="Bookman Old Style" panose="02050604050505020204" pitchFamily="18" charset="0"/>
              </a:rPr>
              <a:t>r to it’s slave.</a:t>
            </a:r>
          </a:p>
          <a:p>
            <a:r>
              <a:rPr lang="en-AU" dirty="0" smtClean="0">
                <a:latin typeface="Bookman Old Style" panose="02050604050505020204" pitchFamily="18" charset="0"/>
              </a:rPr>
              <a:t>We use Mixed binary log format.</a:t>
            </a:r>
            <a:endParaRPr lang="en-AU" dirty="0" smtClean="0">
              <a:latin typeface="Bookman Old Style" panose="02050604050505020204" pitchFamily="18" charset="0"/>
            </a:endParaRPr>
          </a:p>
          <a:p>
            <a:endParaRPr lang="en-AU" i="1" dirty="0" smtClean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249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TYRO Trigger creation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In Legacy cluster, we have two </a:t>
            </a:r>
            <a:r>
              <a:rPr lang="en-AU" i="1" dirty="0" smtClean="0"/>
              <a:t>REP </a:t>
            </a:r>
            <a:r>
              <a:rPr lang="en-AU" dirty="0" smtClean="0"/>
              <a:t>hosts.</a:t>
            </a:r>
          </a:p>
          <a:p>
            <a:r>
              <a:rPr lang="en-AU" dirty="0" smtClean="0"/>
              <a:t>From</a:t>
            </a:r>
            <a:r>
              <a:rPr lang="en-AU" i="1" dirty="0" smtClean="0"/>
              <a:t> REP </a:t>
            </a:r>
            <a:r>
              <a:rPr lang="en-AU" dirty="0" smtClean="0"/>
              <a:t>hosts level, binary logging is in ROW format.</a:t>
            </a:r>
            <a:endParaRPr lang="en-AU" i="1" dirty="0"/>
          </a:p>
          <a:p>
            <a:pPr marL="800100" lvl="1" indent="-342900">
              <a:buFont typeface="+mj-lt"/>
              <a:buAutoNum type="arabicPeriod"/>
            </a:pPr>
            <a:r>
              <a:rPr lang="en-AU" i="1" u="sng" dirty="0" smtClean="0"/>
              <a:t>lgcy-a-rep-db-1-nr, lgcy-b-rep-db-1-nr</a:t>
            </a:r>
          </a:p>
          <a:p>
            <a:pPr lvl="2"/>
            <a:r>
              <a:rPr lang="en-AU" dirty="0" smtClean="0"/>
              <a:t>Less triggers</a:t>
            </a:r>
          </a:p>
          <a:p>
            <a:pPr lvl="2"/>
            <a:r>
              <a:rPr lang="en-AU" dirty="0" smtClean="0"/>
              <a:t>To help engineers in debugging</a:t>
            </a:r>
          </a:p>
          <a:p>
            <a:pPr lvl="2"/>
            <a:r>
              <a:rPr lang="en-AU" dirty="0" err="1"/>
              <a:t>s</a:t>
            </a:r>
            <a:r>
              <a:rPr lang="en-AU" dirty="0" err="1" smtClean="0"/>
              <a:t>qlrevolve</a:t>
            </a:r>
            <a:r>
              <a:rPr lang="en-AU" dirty="0" smtClean="0"/>
              <a:t> &amp; </a:t>
            </a:r>
            <a:r>
              <a:rPr lang="en-AU" dirty="0" err="1" smtClean="0"/>
              <a:t>sqlshadow</a:t>
            </a:r>
            <a:r>
              <a:rPr lang="en-AU" dirty="0" smtClean="0"/>
              <a:t> are cloned from a slave with less eliding.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AU" i="1" u="sng" dirty="0" smtClean="0"/>
              <a:t>lgcy-a-rep-db-40-nr, lgcy-b-rep-db-40-mc</a:t>
            </a:r>
          </a:p>
          <a:p>
            <a:pPr lvl="2"/>
            <a:r>
              <a:rPr lang="en-AU" dirty="0" smtClean="0"/>
              <a:t>More triggers</a:t>
            </a:r>
          </a:p>
          <a:p>
            <a:pPr lvl="2"/>
            <a:r>
              <a:rPr lang="en-AU" dirty="0" smtClean="0"/>
              <a:t>Used to create VTE’s</a:t>
            </a:r>
          </a:p>
          <a:p>
            <a:pPr lvl="1"/>
            <a:endParaRPr lang="en-AU" dirty="0" smtClean="0"/>
          </a:p>
          <a:p>
            <a:pPr lvl="1"/>
            <a:endParaRPr lang="en-AU" dirty="0" smtClean="0"/>
          </a:p>
          <a:p>
            <a:pPr lvl="1"/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2574088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Trigger and Eliding related alerts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AU" b="1" dirty="0" smtClean="0"/>
              <a:t>mysql_triggers_md5sum</a:t>
            </a:r>
          </a:p>
          <a:p>
            <a:pPr lvl="1"/>
            <a:r>
              <a:rPr lang="en-AU" dirty="0" smtClean="0">
                <a:latin typeface="Bookman Old Style" panose="02050604050505020204" pitchFamily="18" charset="0"/>
              </a:rPr>
              <a:t>To ensure that all the expected triggers are present on the </a:t>
            </a:r>
            <a:r>
              <a:rPr lang="en-AU" dirty="0" err="1" smtClean="0">
                <a:latin typeface="Bookman Old Style" panose="02050604050505020204" pitchFamily="18" charset="0"/>
              </a:rPr>
              <a:t>DBHost</a:t>
            </a:r>
            <a:r>
              <a:rPr lang="en-AU" dirty="0" smtClean="0">
                <a:latin typeface="Bookman Old Style" panose="02050604050505020204" pitchFamily="18" charset="0"/>
              </a:rPr>
              <a:t> </a:t>
            </a:r>
          </a:p>
          <a:p>
            <a:pPr>
              <a:buFont typeface="+mj-lt"/>
              <a:buAutoNum type="arabicPeriod"/>
            </a:pPr>
            <a:r>
              <a:rPr lang="en-AU" b="1" dirty="0" err="1" smtClean="0"/>
              <a:t>mysql_check_unelided_data</a:t>
            </a:r>
            <a:endParaRPr lang="en-AU" b="1" dirty="0" smtClean="0"/>
          </a:p>
          <a:p>
            <a:pPr lvl="1"/>
            <a:r>
              <a:rPr lang="en-AU" dirty="0" smtClean="0">
                <a:latin typeface="Bookman Old Style" panose="02050604050505020204" pitchFamily="18" charset="0"/>
              </a:rPr>
              <a:t>To check if any new column has been added that matches a list of possible sensitive data column names (</a:t>
            </a:r>
            <a:r>
              <a:rPr lang="en-AU" dirty="0" err="1" smtClean="0">
                <a:latin typeface="Bookman Old Style" panose="02050604050505020204" pitchFamily="18" charset="0"/>
              </a:rPr>
              <a:t>eg</a:t>
            </a:r>
            <a:r>
              <a:rPr lang="en-AU" dirty="0" smtClean="0">
                <a:latin typeface="Bookman Old Style" panose="02050604050505020204" pitchFamily="18" charset="0"/>
              </a:rPr>
              <a:t>: name, birth, address </a:t>
            </a:r>
            <a:r>
              <a:rPr lang="en-AU" dirty="0" err="1" smtClean="0">
                <a:latin typeface="Bookman Old Style" panose="02050604050505020204" pitchFamily="18" charset="0"/>
              </a:rPr>
              <a:t>etc</a:t>
            </a:r>
            <a:r>
              <a:rPr lang="en-AU" dirty="0" smtClean="0">
                <a:latin typeface="Bookman Old Style" panose="02050604050505020204" pitchFamily="18" charset="0"/>
              </a:rPr>
              <a:t>)</a:t>
            </a:r>
          </a:p>
          <a:p>
            <a:pPr>
              <a:buFont typeface="+mj-lt"/>
              <a:buAutoNum type="arabicPeriod"/>
            </a:pPr>
            <a:r>
              <a:rPr lang="en-AU" b="1" dirty="0" err="1" smtClean="0"/>
              <a:t>mysql_check_trigger_eliding</a:t>
            </a:r>
            <a:endParaRPr lang="en-AU" b="1" dirty="0" smtClean="0"/>
          </a:p>
          <a:p>
            <a:pPr lvl="1"/>
            <a:r>
              <a:rPr lang="en-AU" dirty="0">
                <a:latin typeface="Bookman Old Style" panose="02050604050505020204" pitchFamily="18" charset="0"/>
              </a:rPr>
              <a:t>It check the last 5 rows from the table whether it is </a:t>
            </a:r>
            <a:r>
              <a:rPr lang="en-AU" dirty="0" smtClean="0">
                <a:latin typeface="Bookman Old Style" panose="02050604050505020204" pitchFamily="18" charset="0"/>
              </a:rPr>
              <a:t>elided.</a:t>
            </a:r>
            <a:endParaRPr lang="en-AU" b="1" dirty="0" smtClean="0"/>
          </a:p>
          <a:p>
            <a:pPr lvl="1"/>
            <a:r>
              <a:rPr lang="en-AU" dirty="0" smtClean="0">
                <a:latin typeface="Bookman Old Style" panose="02050604050505020204" pitchFamily="18" charset="0"/>
              </a:rPr>
              <a:t>This check relies on the existing triggers on the host.</a:t>
            </a:r>
          </a:p>
          <a:p>
            <a:pPr lvl="1"/>
            <a:r>
              <a:rPr lang="en-AU" dirty="0" smtClean="0">
                <a:latin typeface="Bookman Old Style" panose="02050604050505020204" pitchFamily="18" charset="0"/>
              </a:rPr>
              <a:t>It checks if the action in the trigger body matches the data.</a:t>
            </a:r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8358160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89A431E-722E-4593-BF48-1C42686E47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F4E112-810E-4A37-A8B2-3B5DDE7714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0306FE-3C13-447E-86EE-A14EA9341C8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 design</Template>
  <TotalTime>0</TotalTime>
  <Words>235</Words>
  <Application>Microsoft Office PowerPoint</Application>
  <PresentationFormat>Widescreen</PresentationFormat>
  <Paragraphs>34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Bell MT</vt:lpstr>
      <vt:lpstr>Bookman Old Style</vt:lpstr>
      <vt:lpstr>Calibri</vt:lpstr>
      <vt:lpstr>Century Gothic</vt:lpstr>
      <vt:lpstr>Wingdings 3</vt:lpstr>
      <vt:lpstr>Wisp</vt:lpstr>
      <vt:lpstr>Tyro Data Eliding(Obfuscation)</vt:lpstr>
      <vt:lpstr>Basic Data Flow</vt:lpstr>
      <vt:lpstr>Important things to note about MySQL triggers </vt:lpstr>
      <vt:lpstr>TYRO Trigger creation</vt:lpstr>
      <vt:lpstr>Trigger and Eliding related alerts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2021-02-02T23:59:05Z</dcterms:created>
  <dcterms:modified xsi:type="dcterms:W3CDTF">2021-02-10T03:06:38Z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